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sldIdLst>
    <p:sldId id="256" r:id="rId2"/>
    <p:sldId id="262" r:id="rId3"/>
    <p:sldId id="263" r:id="rId4"/>
    <p:sldId id="300" r:id="rId5"/>
    <p:sldId id="302" r:id="rId6"/>
    <p:sldId id="344" r:id="rId7"/>
    <p:sldId id="345" r:id="rId8"/>
    <p:sldId id="304" r:id="rId9"/>
    <p:sldId id="305" r:id="rId10"/>
    <p:sldId id="308" r:id="rId11"/>
    <p:sldId id="264" r:id="rId12"/>
    <p:sldId id="265" r:id="rId13"/>
    <p:sldId id="266" r:id="rId14"/>
    <p:sldId id="267" r:id="rId15"/>
    <p:sldId id="285" r:id="rId16"/>
    <p:sldId id="286" r:id="rId17"/>
    <p:sldId id="288" r:id="rId18"/>
    <p:sldId id="292" r:id="rId19"/>
    <p:sldId id="293" r:id="rId20"/>
    <p:sldId id="294" r:id="rId21"/>
    <p:sldId id="295" r:id="rId22"/>
    <p:sldId id="296" r:id="rId23"/>
    <p:sldId id="298" r:id="rId24"/>
    <p:sldId id="299" r:id="rId25"/>
    <p:sldId id="268" r:id="rId26"/>
    <p:sldId id="269" r:id="rId27"/>
    <p:sldId id="318" r:id="rId28"/>
    <p:sldId id="319" r:id="rId29"/>
    <p:sldId id="320" r:id="rId30"/>
    <p:sldId id="346" r:id="rId31"/>
    <p:sldId id="270" r:id="rId32"/>
    <p:sldId id="271" r:id="rId33"/>
    <p:sldId id="272" r:id="rId34"/>
    <p:sldId id="334" r:id="rId35"/>
    <p:sldId id="324" r:id="rId36"/>
    <p:sldId id="325" r:id="rId37"/>
    <p:sldId id="342" r:id="rId38"/>
    <p:sldId id="326" r:id="rId39"/>
    <p:sldId id="343" r:id="rId40"/>
    <p:sldId id="335" r:id="rId41"/>
    <p:sldId id="336" r:id="rId42"/>
    <p:sldId id="341" r:id="rId4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85" autoAdjust="0"/>
    <p:restoredTop sz="94607" autoAdjust="0"/>
  </p:normalViewPr>
  <p:slideViewPr>
    <p:cSldViewPr>
      <p:cViewPr>
        <p:scale>
          <a:sx n="70" d="100"/>
          <a:sy n="70" d="100"/>
        </p:scale>
        <p:origin x="-139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192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EFB060-45BD-4AA9-954A-93630FBAA08F}" type="datetimeFigureOut">
              <a:rPr lang="pt-BR" smtClean="0"/>
              <a:pPr/>
              <a:t>30/11/2012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3AE10-E64E-4845-A4F7-F21CAD420C63}"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9A73AE10-E64E-4845-A4F7-F21CAD420C63}" type="slidenum">
              <a:rPr lang="pt-BR" smtClean="0"/>
              <a:pPr/>
              <a:t>2</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B186731E-7F0E-47D8-88B5-EEAD9D4F092B}"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86731E-7F0E-47D8-88B5-EEAD9D4F092B}"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86731E-7F0E-47D8-88B5-EEAD9D4F092B}"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86731E-7F0E-47D8-88B5-EEAD9D4F092B}"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86731E-7F0E-47D8-88B5-EEAD9D4F092B}"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86731E-7F0E-47D8-88B5-EEAD9D4F092B}"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186731E-7F0E-47D8-88B5-EEAD9D4F092B}"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186731E-7F0E-47D8-88B5-EEAD9D4F092B}"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186731E-7F0E-47D8-88B5-EEAD9D4F092B}"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86731E-7F0E-47D8-88B5-EEAD9D4F092B}"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02B5A4BD-83E2-493F-AA64-B098E44094C1}" type="datetimeFigureOut">
              <a:rPr lang="pt-BR" smtClean="0"/>
              <a:pPr/>
              <a:t>30/11/2012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B186731E-7F0E-47D8-88B5-EEAD9D4F092B}"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B5A4BD-83E2-493F-AA64-B098E44094C1}" type="datetimeFigureOut">
              <a:rPr lang="pt-BR" smtClean="0"/>
              <a:pPr/>
              <a:t>30/11/2012</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86731E-7F0E-47D8-88B5-EEAD9D4F092B}"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052737"/>
            <a:ext cx="7772400" cy="1512167"/>
          </a:xfrm>
        </p:spPr>
        <p:txBody>
          <a:bodyPr>
            <a:normAutofit fontScale="90000"/>
          </a:bodyPr>
          <a:lstStyle/>
          <a:p>
            <a:r>
              <a:rPr lang="pt-BR" b="1" dirty="0" smtClean="0"/>
              <a:t> A Crise Econômica Mundial e os Impactos no Brasil</a:t>
            </a:r>
            <a:endParaRPr lang="pt-BR" dirty="0"/>
          </a:p>
        </p:txBody>
      </p:sp>
      <p:sp>
        <p:nvSpPr>
          <p:cNvPr id="3" name="Subtítulo 2"/>
          <p:cNvSpPr>
            <a:spLocks noGrp="1"/>
          </p:cNvSpPr>
          <p:nvPr>
            <p:ph type="subTitle" idx="1"/>
          </p:nvPr>
        </p:nvSpPr>
        <p:spPr>
          <a:xfrm>
            <a:off x="1403648" y="3068960"/>
            <a:ext cx="6400800" cy="2569840"/>
          </a:xfrm>
        </p:spPr>
        <p:txBody>
          <a:bodyPr/>
          <a:lstStyle/>
          <a:p>
            <a:r>
              <a:rPr lang="pt-BR" b="1" dirty="0" smtClean="0"/>
              <a:t>Universidade de Caxias do Sul</a:t>
            </a:r>
            <a:endParaRPr lang="pt-BR" b="1" dirty="0"/>
          </a:p>
          <a:p>
            <a:endParaRPr lang="pt-BR" b="1" dirty="0" smtClean="0"/>
          </a:p>
          <a:p>
            <a:r>
              <a:rPr lang="pt-BR" b="1" dirty="0" smtClean="0"/>
              <a:t>Prof. António Fernandes</a:t>
            </a:r>
          </a:p>
          <a:p>
            <a:r>
              <a:rPr lang="pt-BR" b="1" dirty="0" smtClean="0"/>
              <a:t>30 de Novembro 2012</a:t>
            </a:r>
            <a:endParaRPr lang="pt-B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pPr algn="just">
              <a:buNone/>
            </a:pPr>
            <a:endParaRPr lang="pt-BR" sz="2800" dirty="0" smtClean="0"/>
          </a:p>
          <a:p>
            <a:pPr algn="just"/>
            <a:r>
              <a:rPr lang="pt-BR" sz="2800" dirty="0" smtClean="0"/>
              <a:t>A expectativa de que governos e empresas da região se pudessem tornar insolventes, fez com que boa parte dos investidores simplesmente não queira ficar exposta ao risco de ações e títulos europeus. </a:t>
            </a:r>
          </a:p>
          <a:p>
            <a:pPr algn="just"/>
            <a:endParaRPr lang="pt-BR" sz="2800" dirty="0" smtClean="0"/>
          </a:p>
          <a:p>
            <a:pPr algn="just"/>
            <a:r>
              <a:rPr lang="pt-BR" sz="2800" dirty="0" smtClean="0"/>
              <a:t>Verificou-se então um movimento de venda destes papéis e fuga para ativos considerados seguros, como os títulos do Tesouro norte-americano. </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00108"/>
            <a:ext cx="8229600" cy="5126055"/>
          </a:xfrm>
        </p:spPr>
        <p:txBody>
          <a:bodyPr>
            <a:normAutofit/>
          </a:bodyPr>
          <a:lstStyle/>
          <a:p>
            <a:r>
              <a:rPr lang="pt-BR" sz="2800" b="1" dirty="0"/>
              <a:t>Consequências da crise: </a:t>
            </a:r>
            <a:endParaRPr lang="pt-BR" sz="2800" dirty="0"/>
          </a:p>
          <a:p>
            <a:pPr algn="just"/>
            <a:r>
              <a:rPr lang="pt-BR" dirty="0" smtClean="0"/>
              <a:t>Fuga </a:t>
            </a:r>
            <a:r>
              <a:rPr lang="pt-BR" dirty="0"/>
              <a:t>de capitais de investidores; </a:t>
            </a:r>
          </a:p>
          <a:p>
            <a:pPr algn="just"/>
            <a:r>
              <a:rPr lang="pt-BR" dirty="0" smtClean="0"/>
              <a:t>Escassez </a:t>
            </a:r>
            <a:r>
              <a:rPr lang="pt-BR" dirty="0"/>
              <a:t>de crédito; </a:t>
            </a:r>
          </a:p>
          <a:p>
            <a:pPr algn="just"/>
            <a:r>
              <a:rPr lang="pt-BR" dirty="0" smtClean="0"/>
              <a:t>Aumento </a:t>
            </a:r>
            <a:r>
              <a:rPr lang="pt-BR" dirty="0"/>
              <a:t>do desemprego; </a:t>
            </a:r>
          </a:p>
          <a:p>
            <a:pPr algn="just"/>
            <a:r>
              <a:rPr lang="pt-BR" dirty="0" smtClean="0"/>
              <a:t>Descontentamento </a:t>
            </a:r>
            <a:r>
              <a:rPr lang="pt-BR" dirty="0"/>
              <a:t>popular com medidas de redução de gastos adotadas pelos países como forma de conter a crise; </a:t>
            </a:r>
          </a:p>
          <a:p>
            <a:pPr algn="just"/>
            <a:r>
              <a:rPr lang="pt-BR" dirty="0" smtClean="0"/>
              <a:t>Diminuição </a:t>
            </a:r>
            <a:r>
              <a:rPr lang="pt-BR" dirty="0"/>
              <a:t>dos </a:t>
            </a:r>
            <a:r>
              <a:rPr lang="pt-BR" dirty="0" err="1"/>
              <a:t>ratings</a:t>
            </a:r>
            <a:r>
              <a:rPr lang="pt-BR" dirty="0"/>
              <a:t> (notas dadas por agências de risco) das nações e bancos dos países mais envolvidos na crise; </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2074"/>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980728"/>
            <a:ext cx="8229600" cy="5145435"/>
          </a:xfrm>
        </p:spPr>
        <p:txBody>
          <a:bodyPr>
            <a:normAutofit/>
          </a:bodyPr>
          <a:lstStyle/>
          <a:p>
            <a:endParaRPr lang="pt-BR" sz="2500" dirty="0" smtClean="0"/>
          </a:p>
          <a:p>
            <a:pPr algn="just"/>
            <a:r>
              <a:rPr lang="pt-BR" sz="2800" dirty="0" smtClean="0"/>
              <a:t>Queda </a:t>
            </a:r>
            <a:r>
              <a:rPr lang="pt-BR" sz="2800" dirty="0"/>
              <a:t>ou baixo crescimento do PIB dos países da União Europeia em função do desaquecimento da econômica dos países do bloco. </a:t>
            </a:r>
            <a:endParaRPr lang="pt-BR" sz="2800" dirty="0" smtClean="0"/>
          </a:p>
          <a:p>
            <a:pPr algn="just">
              <a:buNone/>
            </a:pPr>
            <a:endParaRPr lang="pt-BR" sz="2800" dirty="0"/>
          </a:p>
          <a:p>
            <a:pPr algn="just"/>
            <a:r>
              <a:rPr lang="pt-BR" sz="2800" dirty="0" smtClean="0"/>
              <a:t>Contaminação </a:t>
            </a:r>
            <a:r>
              <a:rPr lang="pt-BR" sz="2800" dirty="0"/>
              <a:t>da crise para países, fora do bloco, que mantém relações comerciais com a União Europeia, inclusive o Brasil. </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2074"/>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142984"/>
            <a:ext cx="8229600" cy="4983179"/>
          </a:xfrm>
        </p:spPr>
        <p:txBody>
          <a:bodyPr>
            <a:normAutofit/>
          </a:bodyPr>
          <a:lstStyle/>
          <a:p>
            <a:r>
              <a:rPr lang="pt-BR" b="1" dirty="0"/>
              <a:t>Ações da União Europeia para enfrentar a crise: </a:t>
            </a:r>
            <a:endParaRPr lang="pt-BR" b="1" dirty="0" smtClean="0"/>
          </a:p>
          <a:p>
            <a:pPr>
              <a:buNone/>
            </a:pPr>
            <a:endParaRPr lang="pt-BR" dirty="0"/>
          </a:p>
          <a:p>
            <a:pPr algn="just"/>
            <a:r>
              <a:rPr lang="pt-BR" dirty="0" smtClean="0"/>
              <a:t>Implementação </a:t>
            </a:r>
            <a:r>
              <a:rPr lang="pt-BR" dirty="0"/>
              <a:t>de um pacote econômico anticrise (lançado em 27/10/2011); </a:t>
            </a:r>
          </a:p>
          <a:p>
            <a:pPr algn="just"/>
            <a:r>
              <a:rPr lang="pt-BR" dirty="0" smtClean="0"/>
              <a:t>Maior </a:t>
            </a:r>
            <a:r>
              <a:rPr lang="pt-BR" dirty="0"/>
              <a:t>participação do FMI (Fundo Monetário Internacional) e do Banco Central Europeu nas ações de enfrentamento da crise</a:t>
            </a:r>
            <a:r>
              <a:rPr lang="pt-BR" dirty="0" smtClean="0"/>
              <a:t>;</a:t>
            </a:r>
          </a:p>
          <a:p>
            <a:pPr algn="just"/>
            <a:r>
              <a:rPr lang="pt-BR" dirty="0" smtClean="0"/>
              <a:t>Ajuda </a:t>
            </a:r>
            <a:r>
              <a:rPr lang="pt-BR" dirty="0"/>
              <a:t>financeira aos países com mais dificuldades econômicas como, por exemplo, a Grécia, Irlanda e Portugal</a:t>
            </a:r>
          </a:p>
          <a:p>
            <a:endParaRPr lang="pt-BR" dirty="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pPr algn="just"/>
            <a:endParaRPr lang="pt-BR" dirty="0" smtClean="0"/>
          </a:p>
          <a:p>
            <a:pPr algn="just"/>
            <a:r>
              <a:rPr lang="pt-BR" dirty="0" smtClean="0"/>
              <a:t>Definição </a:t>
            </a:r>
            <a:r>
              <a:rPr lang="pt-BR" dirty="0"/>
              <a:t>de um Pacto Fiscal, </a:t>
            </a:r>
            <a:r>
              <a:rPr lang="pt-BR" dirty="0" smtClean="0"/>
              <a:t> </a:t>
            </a:r>
            <a:r>
              <a:rPr lang="pt-BR" dirty="0"/>
              <a:t>ratificado em 2012, cujos objetivos são: garantir o equilíbrio das contas públicas das nações da União Europeia e criar sistemas de punição aos países que desrespeitarem o pacto. Vale destacar que o Reino Unido não aceitou o pacto, fato que aumentou a crise política na região. </a:t>
            </a:r>
            <a:endParaRPr lang="pt-BR" dirty="0" smtClean="0"/>
          </a:p>
          <a:p>
            <a:pPr algn="just">
              <a:buNone/>
            </a:pPr>
            <a:endParaRPr lang="pt-BR" dirty="0"/>
          </a:p>
          <a:p>
            <a:pPr algn="just"/>
            <a:r>
              <a:rPr lang="pt-BR" dirty="0" smtClean="0"/>
              <a:t>As </a:t>
            </a:r>
            <a:r>
              <a:rPr lang="pt-BR" dirty="0"/>
              <a:t>ações de combate à crise são coordenadas, principalmente, por França e Alemanha</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r>
              <a:rPr lang="pt-BR" sz="2800" b="1" dirty="0" smtClean="0"/>
              <a:t>Dívida Pública dos Países sob Austeridade</a:t>
            </a:r>
          </a:p>
          <a:p>
            <a:endParaRPr lang="pt-BR" sz="2800" b="1" dirty="0" smtClean="0"/>
          </a:p>
          <a:p>
            <a:pPr algn="just"/>
            <a:r>
              <a:rPr lang="pt-BR" sz="2800" dirty="0" smtClean="0"/>
              <a:t>A tendência de crescimento da dívida pública na zona euro foi recentemente confirmada pelo organismo de estatística da União Européia, o </a:t>
            </a:r>
            <a:r>
              <a:rPr lang="pt-BR" sz="2800" dirty="0" err="1" smtClean="0"/>
              <a:t>Eurostat</a:t>
            </a:r>
            <a:r>
              <a:rPr lang="pt-BR" sz="2800" dirty="0" smtClean="0"/>
              <a:t>, que aponta para uma subida de 88,2%, nos primeiros três meses do ano, para 90% no segundo trimestre.</a:t>
            </a:r>
          </a:p>
          <a:p>
            <a:pPr algn="just"/>
            <a:r>
              <a:rPr lang="pt-BR" sz="2800" dirty="0" smtClean="0"/>
              <a:t>A dívida pública subiu também no conjunto dos 27 países da UE, passando de 83,5% no primeiro trimestre para 84,9% do PIB</a:t>
            </a:r>
            <a:endParaRPr lang="pt-B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82594"/>
          </a:xfrm>
        </p:spPr>
        <p:txBody>
          <a:bodyPr>
            <a:noAutofit/>
          </a:bodyPr>
          <a:lstStyle/>
          <a:p>
            <a:r>
              <a:rPr lang="pt-BR" sz="2400" b="1" dirty="0" smtClean="0"/>
              <a:t> </a:t>
            </a:r>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pPr algn="just"/>
            <a:r>
              <a:rPr lang="pt-BR" sz="2800" dirty="0" smtClean="0"/>
              <a:t>Na verdade o  objetivo de estabilização das dívidas públicas dos países da periferia da Zona Euro através de programas de austeridade está a dar resultados piores que o esperados.</a:t>
            </a:r>
          </a:p>
          <a:p>
            <a:pPr algn="just"/>
            <a:r>
              <a:rPr lang="pt-BR" sz="2800" dirty="0" smtClean="0"/>
              <a:t>A previsão para </a:t>
            </a:r>
            <a:r>
              <a:rPr lang="pt-BR" sz="2800" b="1" dirty="0" smtClean="0"/>
              <a:t>Espanha</a:t>
            </a:r>
            <a:r>
              <a:rPr lang="pt-BR" sz="2800" dirty="0" smtClean="0"/>
              <a:t> saltou para 90,5%; a da </a:t>
            </a:r>
            <a:r>
              <a:rPr lang="pt-BR" sz="2800" b="1" dirty="0" smtClean="0"/>
              <a:t>Itália</a:t>
            </a:r>
            <a:r>
              <a:rPr lang="pt-BR" sz="2800" dirty="0" smtClean="0"/>
              <a:t> para 126,1%. </a:t>
            </a:r>
            <a:r>
              <a:rPr lang="pt-BR" sz="2800" b="1" dirty="0" smtClean="0"/>
              <a:t>Chipre e Grécia </a:t>
            </a:r>
            <a:r>
              <a:rPr lang="pt-BR" sz="2800" dirty="0" smtClean="0"/>
              <a:t>destacam-se nas subidas, 96,7% e de 150,3% respectivamente. E a </a:t>
            </a:r>
            <a:r>
              <a:rPr lang="pt-BR" sz="2800" b="1" dirty="0" smtClean="0"/>
              <a:t>Irlanda</a:t>
            </a:r>
            <a:r>
              <a:rPr lang="pt-BR" sz="2800" dirty="0" smtClean="0"/>
              <a:t>, viu a previsão para o peso do seu endividamento público no PIB subir para 111,5%, enquanto em  </a:t>
            </a:r>
            <a:r>
              <a:rPr lang="pt-BR" sz="2800" b="1" dirty="0" smtClean="0"/>
              <a:t>Portugal </a:t>
            </a:r>
            <a:r>
              <a:rPr lang="pt-BR" sz="2800" dirty="0" smtClean="0"/>
              <a:t>chegou a 117,5% do PIB</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pPr algn="just">
              <a:buNone/>
            </a:pPr>
            <a:endParaRPr lang="pt-BR" sz="2800" dirty="0" smtClean="0"/>
          </a:p>
          <a:p>
            <a:pPr algn="just"/>
            <a:r>
              <a:rPr lang="pt-BR" sz="2800" dirty="0" smtClean="0"/>
              <a:t>Este </a:t>
            </a:r>
            <a:r>
              <a:rPr lang="pt-BR" sz="2800" dirty="0" smtClean="0"/>
              <a:t>processo levou a uma revisão das previsões de crescimento dos países da periferia européia</a:t>
            </a:r>
            <a:r>
              <a:rPr lang="pt-BR" sz="2800" dirty="0" smtClean="0"/>
              <a:t>.</a:t>
            </a:r>
          </a:p>
          <a:p>
            <a:pPr algn="just"/>
            <a:endParaRPr lang="pt-BR" sz="2800" dirty="0" smtClean="0"/>
          </a:p>
          <a:p>
            <a:pPr algn="just"/>
            <a:r>
              <a:rPr lang="pt-BR" sz="2800" dirty="0" smtClean="0"/>
              <a:t>Na Primavera, a Comissão Européia esperava que, em 2013, Portugal crescesse 0,3%, agora aponta para uma recessão de -1%; nas previsões para a Irlanda o crescimento caiu de 1,9% para 1,1%; para a Grécia trocaram uma estagnação pelo sexto ano de recessão (-4,2%); </a:t>
            </a:r>
          </a:p>
          <a:p>
            <a:pPr algn="just"/>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142984"/>
            <a:ext cx="8229600" cy="4983179"/>
          </a:xfrm>
        </p:spPr>
        <p:txBody>
          <a:bodyPr/>
          <a:lstStyle/>
          <a:p>
            <a:pPr algn="just"/>
            <a:endParaRPr lang="pt-BR" sz="2800" dirty="0" smtClean="0"/>
          </a:p>
          <a:p>
            <a:pPr algn="just"/>
            <a:endParaRPr lang="pt-BR" sz="2800" dirty="0" smtClean="0"/>
          </a:p>
          <a:p>
            <a:pPr algn="just"/>
            <a:r>
              <a:rPr lang="pt-BR" sz="2800" dirty="0" smtClean="0"/>
              <a:t>Espanha cairá </a:t>
            </a:r>
            <a:r>
              <a:rPr lang="pt-BR" sz="2800" dirty="0" smtClean="0"/>
              <a:t>-1,4</a:t>
            </a:r>
            <a:r>
              <a:rPr lang="pt-BR" sz="2800" dirty="0" smtClean="0"/>
              <a:t>% e não </a:t>
            </a:r>
            <a:r>
              <a:rPr lang="pt-BR" sz="2800" dirty="0" smtClean="0"/>
              <a:t>-0,3</a:t>
            </a:r>
            <a:r>
              <a:rPr lang="pt-BR" sz="2800" dirty="0" smtClean="0"/>
              <a:t>% como previam na Primavera; para Itália, tal como aconteceu com Portugal, trocam um crescimento ligeiro (0,4%) por uma recessão -0,5%; e o Chipre também experimentará uma recessão de </a:t>
            </a:r>
            <a:r>
              <a:rPr lang="pt-BR" sz="2800" dirty="0" smtClean="0"/>
              <a:t>-1,7</a:t>
            </a:r>
            <a:r>
              <a:rPr lang="pt-BR" sz="2800" dirty="0" smtClean="0"/>
              <a:t>%, quando há seis meses também previam uma ligeira recuperação.</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82594"/>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pPr algn="just">
              <a:buNone/>
            </a:pPr>
            <a:endParaRPr lang="pt-BR" sz="2800" dirty="0" smtClean="0"/>
          </a:p>
          <a:p>
            <a:pPr algn="just"/>
            <a:r>
              <a:rPr lang="pt-BR" sz="2800" dirty="0" smtClean="0"/>
              <a:t>Há seis meses em Bruxelas apontava-se para um crescimento de 1% na Zona Euro em 2013, com apenas um país em ligeira recessão (Espanha, com -0,3%); agora a previsão é de uma estagnação (0,1% de crescimento), com seis dos 17 Estados-membros no vermelho.</a:t>
            </a:r>
          </a:p>
          <a:p>
            <a:pPr algn="just"/>
            <a:r>
              <a:rPr lang="pt-BR" sz="2800" dirty="0" smtClean="0"/>
              <a:t>Mais preocupante é a previsão de que a Alemanha crescerá apenas em torno a 1% ao ano nos próximos cinco anos.</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836712"/>
            <a:ext cx="8229600" cy="5289451"/>
          </a:xfrm>
        </p:spPr>
        <p:txBody>
          <a:bodyPr>
            <a:normAutofit/>
          </a:bodyPr>
          <a:lstStyle/>
          <a:p>
            <a:endParaRPr lang="pt-BR" sz="2500" b="1" dirty="0" smtClean="0"/>
          </a:p>
          <a:p>
            <a:r>
              <a:rPr lang="pt-BR" sz="2500" b="1" dirty="0" smtClean="0"/>
              <a:t>CRISE NA EUROPA</a:t>
            </a:r>
            <a:endParaRPr lang="pt-BR" sz="2800" dirty="0" smtClean="0"/>
          </a:p>
          <a:p>
            <a:pPr algn="just"/>
            <a:r>
              <a:rPr lang="pt-BR" sz="2800" dirty="0" smtClean="0"/>
              <a:t>No </a:t>
            </a:r>
            <a:r>
              <a:rPr lang="pt-BR" sz="2800" dirty="0"/>
              <a:t>plano econômico mundial, o ano de 2011 foi marcado pela crise econômica na União </a:t>
            </a:r>
            <a:r>
              <a:rPr lang="pt-BR" sz="2800" dirty="0" smtClean="0"/>
              <a:t>Européia.</a:t>
            </a:r>
          </a:p>
          <a:p>
            <a:pPr algn="just">
              <a:buNone/>
            </a:pPr>
            <a:endParaRPr lang="pt-BR" sz="2800" dirty="0" smtClean="0"/>
          </a:p>
          <a:p>
            <a:pPr algn="just"/>
            <a:r>
              <a:rPr lang="pt-BR" sz="2800" dirty="0" smtClean="0"/>
              <a:t> </a:t>
            </a:r>
            <a:r>
              <a:rPr lang="pt-BR" sz="2800" dirty="0"/>
              <a:t>Em função da globalização econômica que vivemos na atualidade, a crise se espalhou pelos quatro cantos do mundo, derrubando índices das bolsas de valores e criando um clima de pessimismo na esfera econômica mundial. </a:t>
            </a:r>
          </a:p>
          <a:p>
            <a:endParaRPr lang="pt-BR" sz="25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82594"/>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142984"/>
            <a:ext cx="8229600" cy="4983179"/>
          </a:xfrm>
        </p:spPr>
        <p:txBody>
          <a:bodyPr>
            <a:normAutofit/>
          </a:bodyPr>
          <a:lstStyle/>
          <a:p>
            <a:r>
              <a:rPr lang="pt-BR" sz="2800" b="1" dirty="0" smtClean="0"/>
              <a:t>Desemprego na Zona Euro</a:t>
            </a:r>
          </a:p>
          <a:p>
            <a:endParaRPr lang="pt-BR" sz="2800" b="1" dirty="0" smtClean="0"/>
          </a:p>
          <a:p>
            <a:pPr algn="just"/>
            <a:r>
              <a:rPr lang="pt-BR" sz="2800" dirty="0" smtClean="0"/>
              <a:t>Quase 18,5 milhões de pessoas estavam desempregadas na zona do euro em setembro, revelou o Departamento de Estatísticas da União </a:t>
            </a:r>
            <a:r>
              <a:rPr lang="pt-BR" sz="2800" dirty="0" err="1" smtClean="0"/>
              <a:t>Europeia</a:t>
            </a:r>
            <a:r>
              <a:rPr lang="pt-BR" sz="2800" dirty="0" smtClean="0"/>
              <a:t> (</a:t>
            </a:r>
            <a:r>
              <a:rPr lang="pt-BR" sz="2800" dirty="0" err="1" smtClean="0"/>
              <a:t>Eurostat</a:t>
            </a:r>
            <a:r>
              <a:rPr lang="pt-BR" sz="2800" dirty="0" smtClean="0"/>
              <a:t>).</a:t>
            </a:r>
          </a:p>
          <a:p>
            <a:pPr algn="just"/>
            <a:r>
              <a:rPr lang="pt-BR" sz="2800" dirty="0" smtClean="0"/>
              <a:t> A taxa de desemprego chegou a 11,6%, superando os 11,5% do mês anterior. Desde o início de 2011, a parcela da população sem trabalho não parou de crescer.</a:t>
            </a:r>
          </a:p>
          <a:p>
            <a:endParaRPr lang="pt-B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lnSpcReduction="10000"/>
          </a:bodyPr>
          <a:lstStyle/>
          <a:p>
            <a:pPr algn="just"/>
            <a:endParaRPr lang="pt-BR" dirty="0" smtClean="0"/>
          </a:p>
          <a:p>
            <a:pPr algn="just"/>
            <a:r>
              <a:rPr lang="pt-BR" sz="2800" dirty="0" smtClean="0"/>
              <a:t>Nos 27 países da União </a:t>
            </a:r>
            <a:r>
              <a:rPr lang="pt-BR" sz="2800" dirty="0" err="1" smtClean="0"/>
              <a:t>Europeia</a:t>
            </a:r>
            <a:r>
              <a:rPr lang="pt-BR" sz="2800" dirty="0" smtClean="0"/>
              <a:t> (UE), a taxa de desemprego, de 10,6%, permaneceu estável em setembro com relação ao mês anterior. Em toda a UE, 25,8 milhões de pessoas estão desempregadas</a:t>
            </a:r>
          </a:p>
          <a:p>
            <a:pPr algn="just">
              <a:buNone/>
            </a:pPr>
            <a:endParaRPr lang="pt-BR" sz="2800" dirty="0" smtClean="0"/>
          </a:p>
          <a:p>
            <a:pPr algn="just"/>
            <a:r>
              <a:rPr lang="pt-BR" sz="2800" dirty="0" smtClean="0"/>
              <a:t>A situação é especialmente grave nos dois países fortemente abalados pela crise, Espanha e Grécia, onde as taxas de desemprego chegaram a 25,8% e 25,1%, respectivamente. O aumento mais acentuado foi sentido pelos gregos, que viram o índice saltar 7% em um ano.</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pPr algn="just"/>
            <a:endParaRPr lang="pt-BR" sz="2800" dirty="0" smtClean="0"/>
          </a:p>
          <a:p>
            <a:pPr algn="just"/>
            <a:r>
              <a:rPr lang="pt-BR" sz="2800" dirty="0" smtClean="0"/>
              <a:t>Em Portugal a taxa de desemprego ultrapassou a barreira dos 15% e tem tendências claras de aumento.</a:t>
            </a:r>
          </a:p>
          <a:p>
            <a:pPr algn="just">
              <a:buNone/>
            </a:pPr>
            <a:endParaRPr lang="pt-BR" sz="2800" dirty="0" smtClean="0"/>
          </a:p>
          <a:p>
            <a:pPr algn="just"/>
            <a:r>
              <a:rPr lang="pt-BR" sz="2800" dirty="0" smtClean="0"/>
              <a:t>Entre os países membros, as menores taxas de desemprego foram reportadas na Áustria (4,4%), em Luxemburgo (5,2%), na Alemanha (5,4%) e na Holanda (5,4%). </a:t>
            </a:r>
          </a:p>
          <a:p>
            <a:pPr algn="just"/>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00108"/>
            <a:ext cx="8229600" cy="5126055"/>
          </a:xfrm>
        </p:spPr>
        <p:txBody>
          <a:bodyPr/>
          <a:lstStyle/>
          <a:p>
            <a:pPr algn="just"/>
            <a:endParaRPr lang="pt-BR" sz="2800" dirty="0" smtClean="0"/>
          </a:p>
          <a:p>
            <a:pPr algn="just"/>
            <a:r>
              <a:rPr lang="pt-BR" sz="2800" dirty="0" smtClean="0"/>
              <a:t>Estes valores cuja tendência é de alta, mostram que a situação da zona do euro é claramente pior do que a de seus rivais econômicos mundo afora. O Japão anunciou índice de desemprego de 4,2% em setembro.</a:t>
            </a:r>
          </a:p>
          <a:p>
            <a:pPr algn="just"/>
            <a:r>
              <a:rPr lang="pt-BR" sz="2800" dirty="0" smtClean="0"/>
              <a:t> Os Estados Unidos registraram atualmente uma taxa de desemprego em torno aos 8,2%, a China em torno aos 4,1% nas zonas urbanas, a Índia de 9,8% em 2011 e o Brasil 5,4% em Setembro de 2012</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fontScale="85000" lnSpcReduction="20000"/>
          </a:bodyPr>
          <a:lstStyle/>
          <a:p>
            <a:r>
              <a:rPr lang="pt-BR" sz="2800" b="1" dirty="0" smtClean="0"/>
              <a:t>Austeridade na Zona Euro</a:t>
            </a:r>
          </a:p>
          <a:p>
            <a:pPr algn="just"/>
            <a:endParaRPr lang="pt-BR" sz="2800" b="1" dirty="0" smtClean="0"/>
          </a:p>
          <a:p>
            <a:pPr algn="just"/>
            <a:r>
              <a:rPr lang="pt-BR" sz="3200" dirty="0" smtClean="0"/>
              <a:t>A austeridade tem sido a receita principal do continente europeu para lidar com a crise da dívida que já dura três anos, fruto dos gastos elevados dos governos. Mas o que isso significa para a população?</a:t>
            </a:r>
          </a:p>
          <a:p>
            <a:pPr algn="just">
              <a:buNone/>
            </a:pPr>
            <a:r>
              <a:rPr lang="pt-BR" sz="3200" dirty="0" smtClean="0"/>
              <a:t> </a:t>
            </a:r>
          </a:p>
          <a:p>
            <a:pPr algn="just"/>
            <a:r>
              <a:rPr lang="pt-BR" sz="3200" dirty="0" smtClean="0"/>
              <a:t>Imagine pagar impostos sobre vendas de 23% ou mais. Ou ter os salários reduzidos em 15%. Ou, se você está na Irlanda ou em Portugal ambos. Para os europeus, a austeridade chegou em muitas formas: impostos mais elevados, menos benefícios do Estado, mais cortes de emprego, trabalhar por mais anos até à aposentadoria.</a:t>
            </a:r>
          </a:p>
          <a:p>
            <a:endParaRPr lang="pt-B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4082"/>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980728"/>
            <a:ext cx="8229600" cy="5145435"/>
          </a:xfrm>
        </p:spPr>
        <p:txBody>
          <a:bodyPr>
            <a:normAutofit/>
          </a:bodyPr>
          <a:lstStyle/>
          <a:p>
            <a:r>
              <a:rPr lang="pt-BR" sz="2800" b="1" dirty="0" smtClean="0"/>
              <a:t>Crise nos Estados Unidos</a:t>
            </a:r>
          </a:p>
          <a:p>
            <a:pPr algn="just"/>
            <a:r>
              <a:rPr lang="pt-BR" sz="2800" dirty="0"/>
              <a:t>O déficit público americano já vinha crescendo vertiginosamente nos anos 2000, respondendo em parte aos gastos exorbitantes com </a:t>
            </a:r>
            <a:r>
              <a:rPr lang="pt-BR" sz="2800" dirty="0" smtClean="0"/>
              <a:t>as guerras </a:t>
            </a:r>
            <a:r>
              <a:rPr lang="pt-BR" sz="2800" dirty="0"/>
              <a:t>do </a:t>
            </a:r>
            <a:r>
              <a:rPr lang="pt-BR" sz="2800" dirty="0" smtClean="0"/>
              <a:t>Iraque e Afeganistão, </a:t>
            </a:r>
            <a:r>
              <a:rPr lang="pt-BR" sz="2800" dirty="0"/>
              <a:t>em 2003, e às perdas causadas pelo furacão </a:t>
            </a:r>
            <a:r>
              <a:rPr lang="pt-BR" sz="2800" dirty="0" err="1"/>
              <a:t>Katrina</a:t>
            </a:r>
            <a:r>
              <a:rPr lang="pt-BR" sz="2800" dirty="0"/>
              <a:t>, em 2005</a:t>
            </a:r>
            <a:r>
              <a:rPr lang="pt-BR" sz="2800" dirty="0" smtClean="0"/>
              <a:t>.</a:t>
            </a:r>
          </a:p>
          <a:p>
            <a:pPr algn="just"/>
            <a:r>
              <a:rPr lang="pt-BR" sz="2800" dirty="0" smtClean="0"/>
              <a:t> Já </a:t>
            </a:r>
            <a:r>
              <a:rPr lang="pt-BR" sz="2800" dirty="0"/>
              <a:t>existia um problema estrutural, mas com a crise em 2008 o governo injetou muito recurso nos bancos e empresas e isso levou a um sério aprofundamento do déficit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260648"/>
            <a:ext cx="8229600" cy="562074"/>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980728"/>
            <a:ext cx="8229600" cy="5145435"/>
          </a:xfrm>
        </p:spPr>
        <p:txBody>
          <a:bodyPr>
            <a:normAutofit lnSpcReduction="10000"/>
          </a:bodyPr>
          <a:lstStyle/>
          <a:p>
            <a:endParaRPr lang="pt-BR" sz="2800" dirty="0" smtClean="0"/>
          </a:p>
          <a:p>
            <a:pPr algn="just"/>
            <a:r>
              <a:rPr lang="pt-BR" sz="2800" dirty="0" smtClean="0"/>
              <a:t>O </a:t>
            </a:r>
            <a:r>
              <a:rPr lang="pt-BR" sz="2800" dirty="0"/>
              <a:t>resultado é que a dívida saiu de controle. </a:t>
            </a:r>
            <a:r>
              <a:rPr lang="pt-BR" sz="2800" dirty="0" smtClean="0"/>
              <a:t> Essa </a:t>
            </a:r>
            <a:r>
              <a:rPr lang="pt-BR" sz="2800" dirty="0"/>
              <a:t>situação criou a necessidade de elevar o limite de endividamento público do país, para evitar que fosse decretado um calote. Isso levou a um prolongado embate político entre democratas e republicanos, que gerou enorme estresse nos mercados financeiros </a:t>
            </a:r>
          </a:p>
          <a:p>
            <a:pPr algn="just"/>
            <a:r>
              <a:rPr lang="pt-BR" sz="2800" dirty="0"/>
              <a:t>Para piorar o cenário, os números revisados do PIB americano </a:t>
            </a:r>
            <a:r>
              <a:rPr lang="pt-BR" sz="2800" dirty="0" smtClean="0"/>
              <a:t>nos três primeiros trimestres, apontam </a:t>
            </a:r>
            <a:r>
              <a:rPr lang="pt-BR" sz="2800" dirty="0"/>
              <a:t>para desaceleração da economia, que também enfrenta altos índices de desemprego.</a:t>
            </a:r>
          </a:p>
          <a:p>
            <a:endParaRPr lang="pt-BR" sz="2800" dirty="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400" b="1" dirty="0" smtClean="0"/>
              <a:t> </a:t>
            </a:r>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00108"/>
            <a:ext cx="8229600" cy="5126055"/>
          </a:xfrm>
        </p:spPr>
        <p:txBody>
          <a:bodyPr>
            <a:normAutofit lnSpcReduction="10000"/>
          </a:bodyPr>
          <a:lstStyle/>
          <a:p>
            <a:pPr algn="just"/>
            <a:r>
              <a:rPr lang="pt-BR" sz="2800" dirty="0" smtClean="0"/>
              <a:t>Dados oficiais apontam para que 47 milhões de americanos vivem abaixo do limiar da pobreza e este número está a aumentar. </a:t>
            </a:r>
          </a:p>
          <a:p>
            <a:pPr algn="just"/>
            <a:r>
              <a:rPr lang="pt-BR" sz="2800" dirty="0" smtClean="0"/>
              <a:t>Atualmente há 13 milhões de desempregados, três milhões a mais do que quando </a:t>
            </a:r>
            <a:r>
              <a:rPr lang="pt-BR" sz="2800" dirty="0" err="1" smtClean="0"/>
              <a:t>Barack</a:t>
            </a:r>
            <a:r>
              <a:rPr lang="pt-BR" sz="2800" dirty="0" smtClean="0"/>
              <a:t> </a:t>
            </a:r>
            <a:r>
              <a:rPr lang="pt-BR" sz="2800" dirty="0" err="1" smtClean="0"/>
              <a:t>Obama</a:t>
            </a:r>
            <a:r>
              <a:rPr lang="pt-BR" sz="2800" dirty="0" smtClean="0"/>
              <a:t> foi eleito Presidente, embora o governo faça várias manobras nessa contabilização, não considerando, por exemplo, as pessoas que não procuraram emprego no último mês, aqueles que têm emprego de meio período, emprego sem carteira assinada, jovens que nunca tiveram emprego ou quem desistiu de procurá-lo.</a:t>
            </a:r>
          </a:p>
          <a:p>
            <a:pPr algn="just"/>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pPr algn="just"/>
            <a:endParaRPr lang="pt-BR" sz="2800" dirty="0" smtClean="0"/>
          </a:p>
          <a:p>
            <a:pPr algn="just"/>
            <a:r>
              <a:rPr lang="pt-BR" sz="2800" dirty="0" smtClean="0"/>
              <a:t>A dívida pública americana chegou aos 16 trilhões de dólares! E o interessante dessa dívida é o </a:t>
            </a:r>
            <a:r>
              <a:rPr lang="pt-BR" sz="2800" i="1" dirty="0" smtClean="0"/>
              <a:t>ranking  </a:t>
            </a:r>
            <a:r>
              <a:rPr lang="pt-BR" sz="2800" dirty="0" smtClean="0"/>
              <a:t>dos maiores credores internacionais dos EUA aonde o Brasil é o quarto maior credor. Se há 20 anos atrás alguém dissesse que em 2012 o Brasil seria o quarto maior CREDOR dos EUA, provavelmente ninguém acreditaria!</a:t>
            </a:r>
          </a:p>
          <a:p>
            <a:pPr algn="just"/>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82594"/>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00108"/>
            <a:ext cx="8229600" cy="5126055"/>
          </a:xfrm>
        </p:spPr>
        <p:txBody>
          <a:bodyPr>
            <a:normAutofit/>
          </a:bodyPr>
          <a:lstStyle/>
          <a:p>
            <a:pPr algn="just"/>
            <a:endParaRPr lang="pt-BR" sz="2800" dirty="0" smtClean="0"/>
          </a:p>
          <a:p>
            <a:pPr algn="just"/>
            <a:endParaRPr lang="pt-BR" sz="2800" dirty="0" smtClean="0"/>
          </a:p>
          <a:p>
            <a:pPr algn="just"/>
            <a:r>
              <a:rPr lang="pt-BR" sz="2800" dirty="0" smtClean="0"/>
              <a:t>Outrora </a:t>
            </a:r>
            <a:r>
              <a:rPr lang="pt-BR" sz="2800" dirty="0" smtClean="0"/>
              <a:t>o detentor de uma das maiores dívidas externas do planeta, o Brasil vive hoje situação oposta: pode ser uma das principais vítimas em caso de calote dos Estados Unidos. No momento, a economia brasileira tem </a:t>
            </a:r>
            <a:r>
              <a:rPr lang="pt-BR" sz="2800" dirty="0" smtClean="0"/>
              <a:t>cerca de</a:t>
            </a:r>
            <a:r>
              <a:rPr lang="pt-BR" sz="2800" dirty="0" smtClean="0"/>
              <a:t>  207 bilhões de dólares em papéis de dívida a </a:t>
            </a:r>
            <a:r>
              <a:rPr lang="pt-BR" sz="2800" dirty="0" smtClean="0"/>
              <a:t>receber</a:t>
            </a:r>
            <a:endParaRPr lang="pt-B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908720"/>
            <a:ext cx="8229600" cy="5217443"/>
          </a:xfrm>
        </p:spPr>
        <p:txBody>
          <a:bodyPr>
            <a:normAutofit/>
          </a:bodyPr>
          <a:lstStyle/>
          <a:p>
            <a:pPr>
              <a:buNone/>
            </a:pPr>
            <a:r>
              <a:rPr lang="pt-BR" b="1" dirty="0" smtClean="0"/>
              <a:t>Causas </a:t>
            </a:r>
            <a:r>
              <a:rPr lang="pt-BR" b="1" dirty="0"/>
              <a:t>da crise: </a:t>
            </a:r>
            <a:endParaRPr lang="pt-BR" dirty="0" smtClean="0"/>
          </a:p>
          <a:p>
            <a:pPr algn="just"/>
            <a:r>
              <a:rPr lang="pt-BR" sz="2800" dirty="0" smtClean="0"/>
              <a:t>Endividamento </a:t>
            </a:r>
            <a:r>
              <a:rPr lang="pt-BR" sz="2800" dirty="0"/>
              <a:t>público elevado, principalmente de países como a Grécia, Portugal, Espanha, Itália e Irlanda. </a:t>
            </a:r>
          </a:p>
          <a:p>
            <a:pPr algn="just"/>
            <a:r>
              <a:rPr lang="pt-BR" sz="2800" dirty="0" smtClean="0"/>
              <a:t>Falta </a:t>
            </a:r>
            <a:r>
              <a:rPr lang="pt-BR" sz="2800" dirty="0"/>
              <a:t>de coordenação política da União Europeia para resolver questões de endividamento público das nações do bloco. </a:t>
            </a:r>
            <a:endParaRPr lang="pt-BR" sz="2800" dirty="0" smtClean="0"/>
          </a:p>
          <a:p>
            <a:pPr algn="just"/>
            <a:r>
              <a:rPr lang="pt-BR" sz="2800" dirty="0" smtClean="0"/>
              <a:t>A formação de uma crise financeira na zona do euro deu-se, fundamentalmente, por problemas fiscais. </a:t>
            </a:r>
          </a:p>
          <a:p>
            <a:pPr algn="just"/>
            <a:endParaRPr lang="pt-BR" dirty="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581772"/>
          </a:xfrm>
        </p:spPr>
        <p:txBody>
          <a:bodyPr>
            <a:norm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p:txBody>
          <a:bodyPr/>
          <a:lstStyle/>
          <a:p>
            <a:pPr algn="just"/>
            <a:r>
              <a:rPr lang="pt-BR" sz="2800" dirty="0" smtClean="0"/>
              <a:t>O principal credor dos Estados Unidos é a China, com 1,15 trilhão de dólares. Os japoneses detêm 907 bilhões de dólares em papéis de dívida norte-americanos, enquanto os ingleses compraram 333 bilhões de dólares. Somados, os países exportadores de petróleo têm mais dinheiro a receber dos EUA do que o Brasil – 222 bilhões de dólares, em dados de abril de 2012;</a:t>
            </a:r>
          </a:p>
          <a:p>
            <a:endParaRPr lang="pt-B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2074"/>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908720"/>
            <a:ext cx="8229600" cy="5217443"/>
          </a:xfrm>
        </p:spPr>
        <p:txBody>
          <a:bodyPr>
            <a:normAutofit/>
          </a:bodyPr>
          <a:lstStyle/>
          <a:p>
            <a:endParaRPr lang="pt-BR" b="1" dirty="0" smtClean="0"/>
          </a:p>
          <a:p>
            <a:r>
              <a:rPr lang="pt-BR" b="1" dirty="0" smtClean="0"/>
              <a:t>E o Brasil?</a:t>
            </a:r>
          </a:p>
          <a:p>
            <a:pPr>
              <a:buNone/>
            </a:pPr>
            <a:endParaRPr lang="pt-BR" b="1" dirty="0" smtClean="0"/>
          </a:p>
          <a:p>
            <a:pPr algn="just"/>
            <a:r>
              <a:rPr lang="pt-BR" dirty="0"/>
              <a:t>A economia brasileira terá um crescimento, já praticamente assegurado, de 3% a 4% em 2013. </a:t>
            </a:r>
            <a:endParaRPr lang="pt-BR" dirty="0" smtClean="0"/>
          </a:p>
          <a:p>
            <a:pPr algn="just">
              <a:buNone/>
            </a:pPr>
            <a:endParaRPr lang="pt-BR" dirty="0" smtClean="0"/>
          </a:p>
          <a:p>
            <a:pPr algn="just"/>
            <a:r>
              <a:rPr lang="pt-BR" dirty="0" smtClean="0"/>
              <a:t>O </a:t>
            </a:r>
            <a:r>
              <a:rPr lang="pt-BR" dirty="0"/>
              <a:t>ambiente de negócios deve melhorar para a maioria das empresas. A economia está em aquecimento neste 4º trimestre de 2012, o que estabelecerá um novo patamar para as atividades econômicas.</a:t>
            </a:r>
          </a:p>
          <a:p>
            <a:endParaRPr lang="pt-B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ox(i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pPr algn="just"/>
            <a:r>
              <a:rPr lang="pt-BR" dirty="0"/>
              <a:t>No entanto, os desafios estruturais que o país não consegue superar impõem um teto neste crescimento. As expectativas de um desempenho mais dinâmico, que existiam em 2009 e em 2010, tornaram-se altamente improváveis. </a:t>
            </a:r>
            <a:endParaRPr lang="pt-BR" dirty="0" smtClean="0"/>
          </a:p>
          <a:p>
            <a:pPr algn="just">
              <a:buNone/>
            </a:pPr>
            <a:endParaRPr lang="pt-BR" dirty="0" smtClean="0"/>
          </a:p>
          <a:p>
            <a:pPr algn="just"/>
            <a:r>
              <a:rPr lang="pt-BR" dirty="0" smtClean="0"/>
              <a:t>Mesmo </a:t>
            </a:r>
            <a:r>
              <a:rPr lang="pt-BR" dirty="0"/>
              <a:t>o crescimento ainda baixo que se espera no Brasil para 2013 é vulnerável à possibilidade de agravamento da crise da zona do euro, de uma piora na economia americana ou de um pouso forçado do crescimento chinês.</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00108"/>
            <a:ext cx="8229600" cy="5126055"/>
          </a:xfrm>
        </p:spPr>
        <p:txBody>
          <a:bodyPr>
            <a:normAutofit/>
          </a:bodyPr>
          <a:lstStyle/>
          <a:p>
            <a:pPr algn="just"/>
            <a:endParaRPr lang="pt-BR" dirty="0" smtClean="0"/>
          </a:p>
          <a:p>
            <a:pPr algn="just"/>
            <a:r>
              <a:rPr lang="pt-BR" dirty="0" smtClean="0"/>
              <a:t>Para </a:t>
            </a:r>
            <a:r>
              <a:rPr lang="pt-BR" dirty="0"/>
              <a:t>ter um crescimento mais dinâmico e sustentável, o governo terá </a:t>
            </a:r>
            <a:r>
              <a:rPr lang="pt-BR" dirty="0" smtClean="0"/>
              <a:t>que:</a:t>
            </a:r>
          </a:p>
          <a:p>
            <a:pPr algn="just"/>
            <a:r>
              <a:rPr lang="pt-BR" dirty="0" smtClean="0"/>
              <a:t>1.Melhorar </a:t>
            </a:r>
            <a:r>
              <a:rPr lang="pt-BR" dirty="0"/>
              <a:t>a qualidade dos seus gastos </a:t>
            </a:r>
            <a:r>
              <a:rPr lang="pt-BR" dirty="0" smtClean="0"/>
              <a:t>correntes.</a:t>
            </a:r>
          </a:p>
          <a:p>
            <a:pPr algn="just"/>
            <a:r>
              <a:rPr lang="pt-BR" dirty="0" smtClean="0"/>
              <a:t>2.Criar </a:t>
            </a:r>
            <a:r>
              <a:rPr lang="pt-BR" dirty="0"/>
              <a:t>condições para o aumento de </a:t>
            </a:r>
            <a:r>
              <a:rPr lang="pt-BR" dirty="0" smtClean="0"/>
              <a:t>produtividade.</a:t>
            </a:r>
          </a:p>
          <a:p>
            <a:pPr algn="just"/>
            <a:r>
              <a:rPr lang="pt-BR" dirty="0" smtClean="0"/>
              <a:t>3.Aprimorar </a:t>
            </a:r>
            <a:r>
              <a:rPr lang="pt-BR" dirty="0"/>
              <a:t>os marcos </a:t>
            </a:r>
            <a:r>
              <a:rPr lang="pt-BR" dirty="0" smtClean="0"/>
              <a:t>regulatórios.</a:t>
            </a:r>
          </a:p>
          <a:p>
            <a:pPr algn="just"/>
            <a:r>
              <a:rPr lang="pt-BR" dirty="0" smtClean="0"/>
              <a:t>4. </a:t>
            </a:r>
            <a:r>
              <a:rPr lang="pt-BR" dirty="0"/>
              <a:t>P</a:t>
            </a:r>
            <a:r>
              <a:rPr lang="pt-BR" dirty="0" smtClean="0"/>
              <a:t>romover </a:t>
            </a:r>
            <a:r>
              <a:rPr lang="pt-BR" dirty="0"/>
              <a:t>uma reforma </a:t>
            </a:r>
            <a:r>
              <a:rPr lang="pt-BR" dirty="0" smtClean="0"/>
              <a:t>tributária.</a:t>
            </a:r>
          </a:p>
          <a:p>
            <a:pPr algn="just"/>
            <a:r>
              <a:rPr lang="pt-BR" dirty="0" smtClean="0"/>
              <a:t>5. </a:t>
            </a:r>
            <a:r>
              <a:rPr lang="pt-BR" dirty="0"/>
              <a:t>I</a:t>
            </a:r>
            <a:r>
              <a:rPr lang="pt-BR" dirty="0" smtClean="0"/>
              <a:t>nvestir </a:t>
            </a:r>
            <a:r>
              <a:rPr lang="pt-BR" dirty="0"/>
              <a:t>na educação e na qualificação de mão de obra e criar condições para a efetiva eliminação de gargalos de infraestrutura</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ox(i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00108"/>
            <a:ext cx="8229600" cy="5126055"/>
          </a:xfrm>
        </p:spPr>
        <p:txBody>
          <a:bodyPr>
            <a:normAutofit fontScale="92500"/>
          </a:bodyPr>
          <a:lstStyle/>
          <a:p>
            <a:r>
              <a:rPr lang="pt-BR" b="1" dirty="0" smtClean="0"/>
              <a:t>De que forma a crise econômica mundial afeta o Brasil?</a:t>
            </a:r>
          </a:p>
          <a:p>
            <a:pPr algn="just"/>
            <a:r>
              <a:rPr lang="pt-BR" sz="2800" b="1" dirty="0" smtClean="0"/>
              <a:t>1. </a:t>
            </a:r>
            <a:r>
              <a:rPr lang="pt-BR" sz="2800" dirty="0" smtClean="0"/>
              <a:t>A estagnação da Europa reduz as exportações brasileiras para aquele Continente, ao mesmo tempo em que se geram excedentes da produção européia. </a:t>
            </a:r>
          </a:p>
          <a:p>
            <a:pPr algn="just"/>
            <a:r>
              <a:rPr lang="pt-BR" sz="2800" dirty="0" smtClean="0"/>
              <a:t>Isto leva a um aumenta da guerra comercial, com europeus e asiáticos tentando colocar os seus excedentes nas economias emergentes. A crise internacional leva os países produtores e reduzir seus preços em dólares. O que mais uma vez afeta o Brasil, que tem que seguir os preços internacionais.</a:t>
            </a:r>
            <a:endParaRPr lang="pt-B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500034" y="1000108"/>
            <a:ext cx="8229600" cy="5054617"/>
          </a:xfrm>
        </p:spPr>
        <p:txBody>
          <a:bodyPr>
            <a:normAutofit/>
          </a:bodyPr>
          <a:lstStyle/>
          <a:p>
            <a:pPr algn="just"/>
            <a:r>
              <a:rPr lang="pt-BR" sz="2800" b="1" dirty="0" smtClean="0">
                <a:cs typeface="Arial" pitchFamily="34" charset="0"/>
              </a:rPr>
              <a:t>2. </a:t>
            </a:r>
            <a:r>
              <a:rPr lang="pt-BR" sz="2800" dirty="0" smtClean="0"/>
              <a:t>Outro fator importante são as exportações da zona asiática, que afetam os preços de commodities agrícolas e minerais, com impactos especialmente sobre Brasil e América Latina.</a:t>
            </a:r>
          </a:p>
          <a:p>
            <a:pPr algn="just">
              <a:buNone/>
            </a:pPr>
            <a:endParaRPr lang="pt-BR" sz="2800" dirty="0" smtClean="0"/>
          </a:p>
          <a:p>
            <a:pPr algn="just"/>
            <a:r>
              <a:rPr lang="pt-BR" sz="2800" b="1" dirty="0" smtClean="0">
                <a:cs typeface="Arial" pitchFamily="34" charset="0"/>
              </a:rPr>
              <a:t>3. </a:t>
            </a:r>
            <a:r>
              <a:rPr lang="pt-BR" sz="2800" dirty="0" smtClean="0"/>
              <a:t>O agravamento da crise na Europa pode levar a economia brasileira a um desaquecimento mais intenso da atividade econômica, que se propagará com força para o mercado de trabalho, levando à menor expansão da renda e ainda uma piora na atividade </a:t>
            </a:r>
            <a:r>
              <a:rPr lang="pt-BR" sz="2800" dirty="0" smtClean="0"/>
              <a:t>industrial</a:t>
            </a:r>
            <a:r>
              <a:rPr lang="pt-BR" sz="2800" dirty="0" smtClean="0"/>
              <a:t>.</a:t>
            </a:r>
            <a:endParaRPr lang="pt-BR" sz="2800" b="1" dirty="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214974"/>
          </a:xfrm>
        </p:spPr>
        <p:txBody>
          <a:bodyPr>
            <a:normAutofit/>
          </a:bodyPr>
          <a:lstStyle/>
          <a:p>
            <a:pPr algn="just"/>
            <a:endParaRPr lang="pt-BR" sz="3000" b="1" dirty="0" smtClean="0"/>
          </a:p>
          <a:p>
            <a:pPr algn="just"/>
            <a:r>
              <a:rPr lang="pt-BR" sz="3000" b="1" dirty="0" smtClean="0"/>
              <a:t>4. </a:t>
            </a:r>
            <a:r>
              <a:rPr lang="pt-BR" sz="3000" dirty="0" smtClean="0"/>
              <a:t>A crise mundial fez com que as projeções otimistas para o crescimento do PIB em 2012 que apontavam para um crescimento em torno aos 3%, fiquem segundo as últimas projeções do FMI abaixo dos 2%, o que atingirá em cheio as pretensões brasileiras de demonstrar-se imune às crises econômicas internacionais.</a:t>
            </a:r>
          </a:p>
          <a:p>
            <a:pPr algn="just"/>
            <a:endParaRPr lang="pt-BR" sz="2800" b="1" dirty="0" smtClean="0"/>
          </a:p>
          <a:p>
            <a:endParaRPr lang="pt-B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253054"/>
          </a:xfrm>
        </p:spPr>
        <p:txBody>
          <a:bodyPr>
            <a:normAutofit lnSpcReduction="10000"/>
          </a:bodyPr>
          <a:lstStyle/>
          <a:p>
            <a:pPr algn="just"/>
            <a:endParaRPr lang="pt-BR" sz="3000" b="1" dirty="0" smtClean="0"/>
          </a:p>
          <a:p>
            <a:pPr algn="just"/>
            <a:r>
              <a:rPr lang="pt-BR" sz="3000" b="1" dirty="0" smtClean="0"/>
              <a:t>5. </a:t>
            </a:r>
            <a:r>
              <a:rPr lang="pt-BR" sz="3000" dirty="0" smtClean="0"/>
              <a:t>A desaceleração dos investimentos do PAC, fruto também da indecisão sobre o comportamento da economia mundial, revestem-se de preocupações,pelo fato de o setor de infra-estrutura ser o gargalo econômico e logístico brasileiro. </a:t>
            </a:r>
            <a:endParaRPr lang="pt-BR" sz="3000" dirty="0" smtClean="0"/>
          </a:p>
          <a:p>
            <a:pPr algn="just"/>
            <a:r>
              <a:rPr lang="pt-BR" sz="3000" dirty="0" smtClean="0"/>
              <a:t>A </a:t>
            </a:r>
            <a:r>
              <a:rPr lang="pt-BR" sz="3000" dirty="0" smtClean="0"/>
              <a:t>expansão deste setor em conjunto com a educação e a saúde, podem permitir ao Brasil somar-se aos países com maiores níveis de desenvolvimento.</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00108"/>
            <a:ext cx="8229600" cy="5126055"/>
          </a:xfrm>
        </p:spPr>
        <p:txBody>
          <a:bodyPr>
            <a:normAutofit/>
          </a:bodyPr>
          <a:lstStyle/>
          <a:p>
            <a:pPr algn="just"/>
            <a:endParaRPr lang="pt-BR" sz="2800" b="1" dirty="0" smtClean="0"/>
          </a:p>
          <a:p>
            <a:pPr algn="just"/>
            <a:endParaRPr lang="pt-BR" sz="2800" b="1" dirty="0" smtClean="0"/>
          </a:p>
          <a:p>
            <a:pPr algn="just"/>
            <a:r>
              <a:rPr lang="pt-BR" sz="2800" b="1" dirty="0" smtClean="0"/>
              <a:t>6.</a:t>
            </a:r>
            <a:r>
              <a:rPr lang="pt-BR" sz="2800" dirty="0" smtClean="0"/>
              <a:t> Ao menos no curto prazo, os membros da zona do euro – e os Estados Unidos – irão se preocupar exclusivamente com seus próprios problemas internos: estagnação econômica, falta de competitividade, desemprego e, em alguns casos, até insolvência governamental.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54032"/>
          </a:xfrm>
        </p:spPr>
        <p:txBody>
          <a:bodyPr>
            <a:norm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357158" y="1285860"/>
            <a:ext cx="8229600" cy="4954591"/>
          </a:xfrm>
        </p:spPr>
        <p:txBody>
          <a:bodyPr/>
          <a:lstStyle/>
          <a:p>
            <a:pPr algn="just"/>
            <a:endParaRPr lang="pt-BR" sz="3000" b="1" dirty="0" smtClean="0"/>
          </a:p>
          <a:p>
            <a:pPr algn="just"/>
            <a:r>
              <a:rPr lang="pt-BR" sz="3000" b="1" dirty="0" smtClean="0"/>
              <a:t>7. </a:t>
            </a:r>
            <a:r>
              <a:rPr lang="pt-BR" sz="3000" dirty="0" smtClean="0"/>
              <a:t>As ações empreendidas pelo mundo desenvolvido para compensar rigidez fiscal com desvalorização cambial afetaram a valorização do Real. O Banco Central Europeu (BCE), por exemplo, injetou mais de um  trilhão de euros na economia européia, gerando efeitos em todo o mundo. </a:t>
            </a:r>
            <a:endParaRPr lang="pt-BR" sz="3000" b="1"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82594"/>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214422"/>
            <a:ext cx="8229600" cy="4911741"/>
          </a:xfrm>
        </p:spPr>
        <p:txBody>
          <a:bodyPr>
            <a:noAutofit/>
          </a:bodyPr>
          <a:lstStyle/>
          <a:p>
            <a:pPr algn="just"/>
            <a:r>
              <a:rPr lang="pt-BR" sz="2800" dirty="0" smtClean="0"/>
              <a:t>A relação do endividamento sobre PIB de muitas nações do continente ultrapassou significativamente o limite de 60% estabelecido no Tratado de </a:t>
            </a:r>
            <a:r>
              <a:rPr lang="pt-BR" sz="2800" dirty="0" err="1" smtClean="0"/>
              <a:t>Maastricht</a:t>
            </a:r>
            <a:r>
              <a:rPr lang="pt-BR" sz="2800" dirty="0" smtClean="0"/>
              <a:t>, de 1992, que criou a zona do euro. </a:t>
            </a:r>
          </a:p>
          <a:p>
            <a:pPr algn="just"/>
            <a:r>
              <a:rPr lang="pt-BR" sz="2800" dirty="0" smtClean="0"/>
              <a:t>A desconfiança de que os governos da região teriam dificuldade para honrar suas dívidas fez com que os investidores passassem a temer possuir ações, bem como títulos públicos e privados europeus. </a:t>
            </a:r>
          </a:p>
          <a:p>
            <a:pPr algn="just"/>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142984"/>
            <a:ext cx="8229600" cy="4983179"/>
          </a:xfrm>
        </p:spPr>
        <p:txBody>
          <a:bodyPr>
            <a:normAutofit/>
          </a:bodyPr>
          <a:lstStyle/>
          <a:p>
            <a:pPr algn="just"/>
            <a:r>
              <a:rPr lang="pt-BR" sz="2800" b="1" dirty="0" smtClean="0"/>
              <a:t>8. </a:t>
            </a:r>
            <a:r>
              <a:rPr lang="pt-BR" sz="2800" dirty="0" smtClean="0"/>
              <a:t>Ainda que a expansão monetária não esteja sendo capaz de ativar a zona do euro, seus efeitos são sentidos intensamente por outros países, sobretudo no bloco dos emergentes. </a:t>
            </a:r>
          </a:p>
          <a:p>
            <a:pPr algn="just"/>
            <a:r>
              <a:rPr lang="pt-BR" sz="2800" dirty="0" smtClean="0"/>
              <a:t>No Brasil, que não tem adotado limitações mais duras à entrada de capitais externos, essas medidas acarretam a valorização do real diante das moedas estrangeiras. Isso prejudica cadeias produtivas e exportações de manufaturados, com efeitos diretos no dinamismo do crescimento da renda, do produto, do emprego e da inovação tecnológica.</a:t>
            </a:r>
            <a:endParaRPr lang="pt-B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54032"/>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214422"/>
            <a:ext cx="8229600" cy="4911741"/>
          </a:xfrm>
        </p:spPr>
        <p:txBody>
          <a:bodyPr>
            <a:normAutofit/>
          </a:bodyPr>
          <a:lstStyle/>
          <a:p>
            <a:pPr algn="just"/>
            <a:endParaRPr lang="pt-BR" sz="2800" b="1" dirty="0" smtClean="0"/>
          </a:p>
          <a:p>
            <a:pPr algn="just"/>
            <a:r>
              <a:rPr lang="pt-BR" sz="2800" b="1" dirty="0" smtClean="0"/>
              <a:t>9. </a:t>
            </a:r>
            <a:r>
              <a:rPr lang="pt-BR" sz="2800" dirty="0" smtClean="0"/>
              <a:t>Outro efeito, para o Brasil, da crise econômica internacional é a menor demanda por produtos e serviços. A balança comercial, formada por exportações e importações, registrou superávit de US$ 3,468 bilhões, em Maio, e acumulou US$ 20,958 bilhões, nos cinco primeiros meses do ano. A projeção de superávit comercial para 2012 caiu de US$ 21 bilhões para US$ 18 bilhões.</a:t>
            </a:r>
            <a:endParaRPr lang="pt-B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928670"/>
            <a:ext cx="8229600" cy="5197493"/>
          </a:xfrm>
        </p:spPr>
        <p:txBody>
          <a:bodyPr>
            <a:normAutofit lnSpcReduction="10000"/>
          </a:bodyPr>
          <a:lstStyle/>
          <a:p>
            <a:r>
              <a:rPr lang="pt-BR" sz="2400" b="1" dirty="0" smtClean="0"/>
              <a:t>IMPORTAÇÕES  2011        EXPORTAÇÕES BRASIL 2011</a:t>
            </a:r>
          </a:p>
          <a:p>
            <a:pPr>
              <a:buNone/>
            </a:pPr>
            <a:endParaRPr lang="pt-BR" sz="2400" b="1" dirty="0" smtClean="0"/>
          </a:p>
          <a:p>
            <a:r>
              <a:rPr lang="pt-BR" sz="2400" b="1" dirty="0" smtClean="0"/>
              <a:t>EUA			34		China		   44,3</a:t>
            </a:r>
          </a:p>
          <a:p>
            <a:r>
              <a:rPr lang="pt-BR" sz="2400" b="1" dirty="0" smtClean="0"/>
              <a:t>China		32,8		EUA		   25,8</a:t>
            </a:r>
          </a:p>
          <a:p>
            <a:r>
              <a:rPr lang="pt-BR" sz="2400" b="1" dirty="0" smtClean="0"/>
              <a:t>Argentina		16,9		Argentina	   22,7	</a:t>
            </a:r>
          </a:p>
          <a:p>
            <a:r>
              <a:rPr lang="pt-BR" sz="2400" b="1" dirty="0" smtClean="0"/>
              <a:t>Alemanha		15,2		Holanda	    13,6</a:t>
            </a:r>
          </a:p>
          <a:p>
            <a:r>
              <a:rPr lang="pt-BR" sz="2400" b="1" dirty="0" smtClean="0"/>
              <a:t>Coréia do Sul	10,1		Japão		    9,5</a:t>
            </a:r>
          </a:p>
          <a:p>
            <a:r>
              <a:rPr lang="pt-BR" sz="2400" b="1" dirty="0" smtClean="0"/>
              <a:t>Japão		8,4		Alemanha	    6,0</a:t>
            </a:r>
          </a:p>
          <a:p>
            <a:r>
              <a:rPr lang="pt-BR" sz="2400" b="1" dirty="0" smtClean="0"/>
              <a:t>Nigéria		7,9		Itália		    5,4</a:t>
            </a:r>
          </a:p>
          <a:p>
            <a:r>
              <a:rPr lang="pt-BR" sz="2400" b="1" dirty="0" smtClean="0"/>
              <a:t>Itália		6,2	  	Chile		    5,4</a:t>
            </a:r>
          </a:p>
          <a:p>
            <a:r>
              <a:rPr lang="pt-BR" sz="2400" b="1" dirty="0" smtClean="0"/>
              <a:t>França		6,1		Reino Unido	    5,2</a:t>
            </a:r>
          </a:p>
          <a:p>
            <a:r>
              <a:rPr lang="pt-BR" sz="2400" b="1" dirty="0" smtClean="0"/>
              <a:t>Índia		5,5		Coréia do Sul   4,7</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ox(i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ox(i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ox(i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ox(in)">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box(in)">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box(in)">
                                      <p:cBhvr>
                                        <p:cTn id="5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00108"/>
            <a:ext cx="8229600" cy="5126055"/>
          </a:xfrm>
        </p:spPr>
        <p:txBody>
          <a:bodyPr>
            <a:normAutofit/>
          </a:bodyPr>
          <a:lstStyle/>
          <a:p>
            <a:pPr algn="just"/>
            <a:endParaRPr lang="pt-BR" sz="2800" dirty="0" smtClean="0"/>
          </a:p>
          <a:p>
            <a:pPr algn="just"/>
            <a:r>
              <a:rPr lang="pt-BR" sz="2800" dirty="0" smtClean="0"/>
              <a:t>Os primeiros temores e desconfianças dos investidores remontam a 2007 quando existiam suspeitas de que o mercado imobiliário dos Estados Unidos vivia uma bolha. </a:t>
            </a:r>
          </a:p>
          <a:p>
            <a:pPr algn="just"/>
            <a:endParaRPr lang="pt-BR" sz="2800" dirty="0" smtClean="0"/>
          </a:p>
          <a:p>
            <a:pPr algn="just"/>
            <a:r>
              <a:rPr lang="pt-BR" sz="2800" dirty="0" smtClean="0"/>
              <a:t>Temia-se que bancos americanos e também europeus possuíssem ativos altamente arriscados, lastreados em hipotecas de baixa qualidade.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28604"/>
            <a:ext cx="8229600" cy="714380"/>
          </a:xfrm>
        </p:spPr>
        <p:txBody>
          <a:bodyPr>
            <a:normAutofit/>
          </a:bodyPr>
          <a:lstStyle/>
          <a:p>
            <a:pPr algn="ctr"/>
            <a:r>
              <a:rPr lang="pt-BR" sz="2800" b="1" dirty="0" smtClean="0"/>
              <a:t>A Crise Econômica Mundial e os Impactos no Brasil</a:t>
            </a:r>
            <a:endParaRPr lang="pt-BR" sz="2800" dirty="0"/>
          </a:p>
        </p:txBody>
      </p:sp>
      <p:sp>
        <p:nvSpPr>
          <p:cNvPr id="3" name="Espaço Reservado para Conteúdo 2"/>
          <p:cNvSpPr>
            <a:spLocks noGrp="1"/>
          </p:cNvSpPr>
          <p:nvPr>
            <p:ph idx="1"/>
          </p:nvPr>
        </p:nvSpPr>
        <p:spPr>
          <a:xfrm>
            <a:off x="457200" y="1357298"/>
            <a:ext cx="8229600" cy="4967302"/>
          </a:xfrm>
        </p:spPr>
        <p:txBody>
          <a:bodyPr/>
          <a:lstStyle/>
          <a:p>
            <a:pPr algn="just"/>
            <a:endParaRPr lang="pt-BR" sz="3000" dirty="0" smtClean="0"/>
          </a:p>
          <a:p>
            <a:pPr algn="just"/>
            <a:endParaRPr lang="pt-BR" sz="3000" dirty="0" smtClean="0"/>
          </a:p>
          <a:p>
            <a:pPr algn="just"/>
            <a:r>
              <a:rPr lang="pt-BR" sz="3000" dirty="0" smtClean="0"/>
              <a:t>A crise de 2008 confirmou as suspeitas e levou os governos a injetarem trilhões de dólares nas economias dos países mais afetados. No caso da Europa, a iniciativa agravou os déficits nacionais, já muito elevados. </a:t>
            </a:r>
          </a:p>
          <a:p>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71480"/>
            <a:ext cx="8229600" cy="428628"/>
          </a:xfrm>
        </p:spPr>
        <p:txBody>
          <a:bodyPr>
            <a:normAutofit fontScale="90000"/>
          </a:bodyPr>
          <a:lstStyle/>
          <a:p>
            <a:pPr algn="ctr"/>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p:txBody>
          <a:bodyPr/>
          <a:lstStyle/>
          <a:p>
            <a:pPr algn="just">
              <a:buNone/>
            </a:pPr>
            <a:endParaRPr lang="pt-BR" sz="3000" dirty="0" smtClean="0"/>
          </a:p>
          <a:p>
            <a:pPr algn="just"/>
            <a:r>
              <a:rPr lang="pt-BR" sz="3000" dirty="0" smtClean="0"/>
              <a:t> O clima de pessimismo foi agravado em Abril de 2010 pelo rebaixamento, por parte das agências de classificação de risco, das notas dos títulos soberanos de Grécia, Espanha e Portugal.</a:t>
            </a:r>
          </a:p>
          <a:p>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pPr algn="ctr"/>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286412"/>
          </a:xfrm>
        </p:spPr>
        <p:txBody>
          <a:bodyPr>
            <a:noAutofit/>
          </a:bodyPr>
          <a:lstStyle/>
          <a:p>
            <a:pPr algn="just"/>
            <a:endParaRPr lang="pt-BR" sz="2800" dirty="0" smtClean="0"/>
          </a:p>
          <a:p>
            <a:pPr algn="just"/>
            <a:r>
              <a:rPr lang="pt-BR" sz="3000" dirty="0" smtClean="0"/>
              <a:t>O grupo de países formado por Portugal, Irlanda, Itália, Grécia e Espanha - que formam o chamado grupo dos PIIGS - são os que se encontram em posição mais delicada dentro da zona do euro, pois foram os que atuaram de forma mais indisciplinada nos gastos públicos e se endividaram excessivamente.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11156"/>
          </a:xfrm>
        </p:spPr>
        <p:txBody>
          <a:bodyPr>
            <a:noAutofit/>
          </a:bodyPr>
          <a:lstStyle/>
          <a:p>
            <a:r>
              <a:rPr lang="pt-BR" sz="2800" b="1" dirty="0" smtClean="0"/>
              <a:t> A Crise Econômica Mundial e os Impactos no Brasil</a:t>
            </a:r>
            <a:endParaRPr lang="pt-BR" sz="2800" dirty="0"/>
          </a:p>
        </p:txBody>
      </p:sp>
      <p:sp>
        <p:nvSpPr>
          <p:cNvPr id="3" name="Espaço Reservado para Conteúdo 2"/>
          <p:cNvSpPr>
            <a:spLocks noGrp="1"/>
          </p:cNvSpPr>
          <p:nvPr>
            <p:ph idx="1"/>
          </p:nvPr>
        </p:nvSpPr>
        <p:spPr>
          <a:xfrm>
            <a:off x="457200" y="1071546"/>
            <a:ext cx="8229600" cy="5054617"/>
          </a:xfrm>
        </p:spPr>
        <p:txBody>
          <a:bodyPr>
            <a:normAutofit/>
          </a:bodyPr>
          <a:lstStyle/>
          <a:p>
            <a:pPr algn="just"/>
            <a:r>
              <a:rPr lang="pt-BR" sz="2800" dirty="0" smtClean="0"/>
              <a:t>Enquanto os EUA conseguem regular a sua política fiscal, a Europa através do  Banco Central Europeu (BCE), que estabelece metas de inflação e controla a emissão de euros na Zona Euro não dispõe de uma instituição única que monitora e regula os gastos públicos dos 17 países-membro. </a:t>
            </a:r>
          </a:p>
          <a:p>
            <a:pPr algn="just">
              <a:buNone/>
            </a:pPr>
            <a:endParaRPr lang="pt-BR" sz="2800" dirty="0" smtClean="0"/>
          </a:p>
          <a:p>
            <a:pPr algn="just"/>
            <a:r>
              <a:rPr lang="pt-BR" sz="2800" dirty="0" smtClean="0"/>
              <a:t>Dessa maneira, demora a descobrir os desleixos governamentais e, quando isso acontece, inexistem mecanismos austeros de punição. </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1074</TotalTime>
  <Words>3051</Words>
  <Application>Microsoft Office PowerPoint</Application>
  <PresentationFormat>Apresentação na tela (4:3)</PresentationFormat>
  <Paragraphs>193</Paragraphs>
  <Slides>42</Slides>
  <Notes>1</Notes>
  <HiddenSlides>0</HiddenSlides>
  <MMClips>0</MMClips>
  <ScaleCrop>false</ScaleCrop>
  <HeadingPairs>
    <vt:vector size="4" baseType="variant">
      <vt:variant>
        <vt:lpstr>Tema</vt:lpstr>
      </vt:variant>
      <vt:variant>
        <vt:i4>1</vt:i4>
      </vt:variant>
      <vt:variant>
        <vt:lpstr>Títulos de slides</vt:lpstr>
      </vt:variant>
      <vt:variant>
        <vt:i4>42</vt:i4>
      </vt:variant>
    </vt:vector>
  </HeadingPairs>
  <TitlesOfParts>
    <vt:vector size="43" baseType="lpstr">
      <vt:lpstr>Fluxo</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lpstr> A Crise Econômica Mundial e os Impactos no Brasil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Economia Internacional e o Impacto na Economia Brasileira</dc:title>
  <dc:creator>SERGIO GUTH</dc:creator>
  <cp:lastModifiedBy>Operador</cp:lastModifiedBy>
  <cp:revision>175</cp:revision>
  <dcterms:created xsi:type="dcterms:W3CDTF">2012-11-05T01:51:49Z</dcterms:created>
  <dcterms:modified xsi:type="dcterms:W3CDTF">2012-11-30T21:02:06Z</dcterms:modified>
</cp:coreProperties>
</file>